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8"/>
  </p:notesMasterIdLst>
  <p:handoutMasterIdLst>
    <p:handoutMasterId r:id="rId59"/>
  </p:handoutMasterIdLst>
  <p:sldIdLst>
    <p:sldId id="324" r:id="rId2"/>
    <p:sldId id="775" r:id="rId3"/>
    <p:sldId id="795" r:id="rId4"/>
    <p:sldId id="667" r:id="rId5"/>
    <p:sldId id="794" r:id="rId6"/>
    <p:sldId id="848" r:id="rId7"/>
    <p:sldId id="798" r:id="rId8"/>
    <p:sldId id="799" r:id="rId9"/>
    <p:sldId id="805" r:id="rId10"/>
    <p:sldId id="797" r:id="rId11"/>
    <p:sldId id="806" r:id="rId12"/>
    <p:sldId id="807" r:id="rId13"/>
    <p:sldId id="810" r:id="rId14"/>
    <p:sldId id="808" r:id="rId15"/>
    <p:sldId id="809" r:id="rId16"/>
    <p:sldId id="822" r:id="rId17"/>
    <p:sldId id="826" r:id="rId18"/>
    <p:sldId id="843" r:id="rId19"/>
    <p:sldId id="844" r:id="rId20"/>
    <p:sldId id="845" r:id="rId21"/>
    <p:sldId id="846" r:id="rId22"/>
    <p:sldId id="847" r:id="rId23"/>
    <p:sldId id="811" r:id="rId24"/>
    <p:sldId id="823" r:id="rId25"/>
    <p:sldId id="824" r:id="rId26"/>
    <p:sldId id="825" r:id="rId27"/>
    <p:sldId id="827" r:id="rId28"/>
    <p:sldId id="814" r:id="rId29"/>
    <p:sldId id="813" r:id="rId30"/>
    <p:sldId id="815" r:id="rId31"/>
    <p:sldId id="816" r:id="rId32"/>
    <p:sldId id="817" r:id="rId33"/>
    <p:sldId id="818" r:id="rId34"/>
    <p:sldId id="819" r:id="rId35"/>
    <p:sldId id="820" r:id="rId36"/>
    <p:sldId id="821" r:id="rId37"/>
    <p:sldId id="828" r:id="rId38"/>
    <p:sldId id="829" r:id="rId39"/>
    <p:sldId id="830" r:id="rId40"/>
    <p:sldId id="831" r:id="rId41"/>
    <p:sldId id="832" r:id="rId42"/>
    <p:sldId id="833" r:id="rId43"/>
    <p:sldId id="849" r:id="rId44"/>
    <p:sldId id="834" r:id="rId45"/>
    <p:sldId id="792" r:id="rId46"/>
    <p:sldId id="664" r:id="rId47"/>
    <p:sldId id="837" r:id="rId48"/>
    <p:sldId id="838" r:id="rId49"/>
    <p:sldId id="850" r:id="rId50"/>
    <p:sldId id="851" r:id="rId51"/>
    <p:sldId id="852" r:id="rId52"/>
    <p:sldId id="853" r:id="rId53"/>
    <p:sldId id="854" r:id="rId54"/>
    <p:sldId id="788" r:id="rId55"/>
    <p:sldId id="790" r:id="rId56"/>
    <p:sldId id="627" r:id="rId57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775"/>
            <p14:sldId id="795"/>
            <p14:sldId id="667"/>
            <p14:sldId id="794"/>
            <p14:sldId id="848"/>
            <p14:sldId id="798"/>
            <p14:sldId id="799"/>
            <p14:sldId id="805"/>
            <p14:sldId id="797"/>
            <p14:sldId id="806"/>
            <p14:sldId id="807"/>
            <p14:sldId id="810"/>
            <p14:sldId id="808"/>
            <p14:sldId id="809"/>
            <p14:sldId id="822"/>
            <p14:sldId id="826"/>
            <p14:sldId id="843"/>
            <p14:sldId id="844"/>
            <p14:sldId id="845"/>
            <p14:sldId id="846"/>
            <p14:sldId id="847"/>
            <p14:sldId id="811"/>
            <p14:sldId id="823"/>
            <p14:sldId id="824"/>
            <p14:sldId id="825"/>
            <p14:sldId id="827"/>
            <p14:sldId id="814"/>
            <p14:sldId id="813"/>
            <p14:sldId id="815"/>
            <p14:sldId id="816"/>
            <p14:sldId id="817"/>
            <p14:sldId id="818"/>
            <p14:sldId id="819"/>
            <p14:sldId id="820"/>
            <p14:sldId id="821"/>
            <p14:sldId id="828"/>
            <p14:sldId id="829"/>
            <p14:sldId id="830"/>
            <p14:sldId id="831"/>
            <p14:sldId id="832"/>
            <p14:sldId id="833"/>
            <p14:sldId id="849"/>
            <p14:sldId id="834"/>
            <p14:sldId id="792"/>
            <p14:sldId id="664"/>
            <p14:sldId id="837"/>
            <p14:sldId id="838"/>
            <p14:sldId id="850"/>
            <p14:sldId id="851"/>
            <p14:sldId id="852"/>
            <p14:sldId id="853"/>
            <p14:sldId id="854"/>
            <p14:sldId id="788"/>
            <p14:sldId id="790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F785"/>
    <a:srgbClr val="FFFFFF"/>
    <a:srgbClr val="FFE9A3"/>
    <a:srgbClr val="FFFF99"/>
    <a:srgbClr val="FFFF00"/>
    <a:srgbClr val="FFD54F"/>
    <a:srgbClr val="CCCCFF"/>
    <a:srgbClr val="98E187"/>
    <a:srgbClr val="BAE18F"/>
    <a:srgbClr val="3FC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 autoAdjust="0"/>
    <p:restoredTop sz="95964" autoAdjust="0"/>
  </p:normalViewPr>
  <p:slideViewPr>
    <p:cSldViewPr snapToGrid="0" showGuides="1">
      <p:cViewPr varScale="1">
        <p:scale>
          <a:sx n="148" d="100"/>
          <a:sy n="148" d="100"/>
        </p:scale>
        <p:origin x="696" y="184"/>
      </p:cViewPr>
      <p:guideLst>
        <p:guide orient="horz" pos="7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756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73D8-EF59-4B37-9C76-0A6514D2AF22}" type="datetimeFigureOut">
              <a:rPr lang="es-CO" smtClean="0"/>
              <a:t>29/03/22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EF0E4-CD52-47C9-A9FC-59C5718993A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839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8D71D-9229-4034-98C3-7CDDB1778F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983" y="4381087"/>
            <a:ext cx="1368552" cy="30175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0655" y="4583685"/>
            <a:ext cx="1269207" cy="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33916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vc-soft.com/jaimev/taller-apic/repository/archive.zip?ref=master" TargetMode="External"/><Relationship Id="rId2" Type="http://schemas.openxmlformats.org/officeDocument/2006/relationships/hyperlink" Target="https://git.vc-soft.com/jaimev/taller-api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git.vc-soft.com/jaimev/taller-apic/tree/master/tallerDesarroll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.tools.tbk.cl/projects/APIC/repos/apic2018419/brows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#install-kubectl-on-windows" TargetMode="External"/><Relationship Id="rId2" Type="http://schemas.openxmlformats.org/officeDocument/2006/relationships/hyperlink" Target="https://docs.aws.amazon.com/eks/latest/userguide/install-kubect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vc-soft.com/downloads/IBM-APIC/" TargetMode="External"/><Relationship Id="rId5" Type="http://schemas.openxmlformats.org/officeDocument/2006/relationships/hyperlink" Target="https://s3.amazonaws.com/aws-cli/AWSCLI64PY3.msi" TargetMode="External"/><Relationship Id="rId4" Type="http://schemas.openxmlformats.org/officeDocument/2006/relationships/hyperlink" Target="https://docs.aws.amazon.com/cli/latest/userguide/install-windows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MNED_2018/mapfiles/getting_started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DSjsA8ZTuZqcYMs6" TargetMode="External"/><Relationship Id="rId2" Type="http://schemas.openxmlformats.org/officeDocument/2006/relationships/hyperlink" Target="mailto:taller-apic@vc-soft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pic.dev1.tbk.cl/admi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5958" y="2098759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10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9060" y="-6889"/>
            <a:ext cx="5981700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Conceptos APIC y Administración APIC</a:t>
            </a:r>
          </a:p>
          <a:p>
            <a:pPr algn="l"/>
            <a:r>
              <a:rPr lang="es-CO" sz="2000" dirty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Invitar un 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 </a:t>
            </a:r>
          </a:p>
          <a:p>
            <a:pPr lvl="1"/>
            <a:r>
              <a:rPr lang="es-CO" dirty="0"/>
              <a:t>Invitar un usuario (utilizar un correo </a:t>
            </a:r>
            <a:r>
              <a:rPr lang="es-CO" dirty="0" err="1"/>
              <a:t>dummy</a:t>
            </a:r>
            <a:r>
              <a:rPr lang="es-CO" dirty="0"/>
              <a:t> para no afectar configuración en ambiente de desarrollo)</a:t>
            </a:r>
          </a:p>
          <a:p>
            <a:pPr lvl="1"/>
            <a:r>
              <a:rPr lang="es-CO" dirty="0"/>
              <a:t>Asignarle el permiso que se requiera</a:t>
            </a:r>
          </a:p>
          <a:p>
            <a:pPr lvl="2"/>
            <a:r>
              <a:rPr lang="es-CO" dirty="0"/>
              <a:t>Usuario Administrativo</a:t>
            </a:r>
          </a:p>
          <a:p>
            <a:pPr lvl="2"/>
            <a:r>
              <a:rPr lang="es-CO" dirty="0"/>
              <a:t>Administrador API</a:t>
            </a:r>
          </a:p>
          <a:p>
            <a:pPr lvl="2"/>
            <a:r>
              <a:rPr lang="es-CO" dirty="0"/>
              <a:t>Desarrollador</a:t>
            </a:r>
          </a:p>
          <a:p>
            <a:pPr lvl="2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161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Invitar un 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Ingresar con un usuario Administrativo previo</a:t>
            </a:r>
          </a:p>
          <a:p>
            <a:pPr lvl="1"/>
            <a:r>
              <a:rPr lang="es-CO" dirty="0" err="1"/>
              <a:t>tallerAdmin</a:t>
            </a:r>
            <a:endParaRPr lang="es-CO" dirty="0"/>
          </a:p>
          <a:p>
            <a:r>
              <a:rPr lang="es-CO" dirty="0"/>
              <a:t>En </a:t>
            </a:r>
            <a:r>
              <a:rPr lang="es-CO" dirty="0" err="1"/>
              <a:t>Members</a:t>
            </a:r>
            <a:r>
              <a:rPr lang="es-CO" dirty="0"/>
              <a:t>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" y="1707823"/>
            <a:ext cx="7228366" cy="327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60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Asignar mail y Rol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4" y="715010"/>
            <a:ext cx="4510951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8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Usuario Finaliza su registro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8" y="737870"/>
            <a:ext cx="3923704" cy="279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5649"/>
            <a:ext cx="3941690" cy="423888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69350" y="2665093"/>
            <a:ext cx="2197295" cy="50292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54" y="3061333"/>
            <a:ext cx="3240405" cy="13983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98" y="2087923"/>
            <a:ext cx="3387522" cy="2964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07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Activación directa por administrador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3" y="985732"/>
            <a:ext cx="3210373" cy="151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393" y="2218373"/>
            <a:ext cx="4563427" cy="219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22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Abrir el link en Ventana Incógnita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9" y="676910"/>
            <a:ext cx="386764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9900" y="3924300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Finalizar el registro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77440" y="4178216"/>
            <a:ext cx="975360" cy="378544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56" y="1171378"/>
            <a:ext cx="5301344" cy="148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008938" y="1106734"/>
            <a:ext cx="2121602" cy="1385006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71900" y="3200400"/>
            <a:ext cx="0" cy="662940"/>
          </a:xfrm>
          <a:prstGeom prst="straightConnector1">
            <a:avLst/>
          </a:prstGeom>
          <a:ln w="12700">
            <a:solidFill>
              <a:srgbClr val="7F98D7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4518660" y="917462"/>
            <a:ext cx="15359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eliminar la invitación</a:t>
            </a:r>
          </a:p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reenviar mail</a:t>
            </a:r>
          </a:p>
        </p:txBody>
      </p:sp>
    </p:spTree>
    <p:extLst>
      <p:ext uri="{BB962C8B-B14F-4D97-AF65-F5344CB8AC3E}">
        <p14:creationId xmlns:p14="http://schemas.microsoft.com/office/powerpoint/2010/main" val="16492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1903771" cy="1102519"/>
          </a:xfrm>
        </p:spPr>
        <p:txBody>
          <a:bodyPr/>
          <a:lstStyle/>
          <a:p>
            <a:r>
              <a:rPr lang="es-CO" dirty="0"/>
              <a:t>Modificar texto de Notificaciones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839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Modificar el mensaje de invitación que se acaba de enviar</a:t>
            </a:r>
          </a:p>
          <a:p>
            <a:pPr lvl="1"/>
            <a:r>
              <a:rPr lang="es-CO" dirty="0"/>
              <a:t>Identifique el mensaje en </a:t>
            </a:r>
            <a:r>
              <a:rPr lang="es-CO" dirty="0" err="1"/>
              <a:t>Settings</a:t>
            </a:r>
            <a:r>
              <a:rPr lang="es-CO" dirty="0"/>
              <a:t> &gt; </a:t>
            </a:r>
            <a:r>
              <a:rPr lang="es-CO" dirty="0" err="1"/>
              <a:t>Notifications</a:t>
            </a:r>
            <a:endParaRPr lang="es-CO" dirty="0"/>
          </a:p>
          <a:p>
            <a:pPr lvl="1"/>
            <a:r>
              <a:rPr lang="es-CO" dirty="0"/>
              <a:t>Modifique la redacción y realice un </a:t>
            </a:r>
            <a:r>
              <a:rPr lang="es-CO" dirty="0" err="1"/>
              <a:t>preview</a:t>
            </a:r>
            <a:r>
              <a:rPr lang="es-CO" dirty="0"/>
              <a:t> del nuevo mensaje</a:t>
            </a:r>
          </a:p>
          <a:p>
            <a:pPr lvl="1"/>
            <a:r>
              <a:rPr lang="es-CO" dirty="0"/>
              <a:t>Envíe una invitación al usuario </a:t>
            </a:r>
            <a:r>
              <a:rPr lang="es-CO" dirty="0" err="1"/>
              <a:t>taller-apic+nuevo</a:t>
            </a:r>
            <a:r>
              <a:rPr lang="es-CO" dirty="0"/>
              <a:t>&lt;id&gt;@vc-soft.com</a:t>
            </a:r>
          </a:p>
          <a:p>
            <a:pPr lvl="1"/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18" y="2528570"/>
            <a:ext cx="3345060" cy="237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2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1903771" cy="1102519"/>
          </a:xfrm>
        </p:spPr>
        <p:txBody>
          <a:bodyPr/>
          <a:lstStyle/>
          <a:p>
            <a:r>
              <a:rPr lang="es-CO" dirty="0"/>
              <a:t>Importar </a:t>
            </a:r>
            <a:r>
              <a:rPr lang="es-CO" dirty="0" err="1"/>
              <a:t>drafts</a:t>
            </a:r>
            <a:r>
              <a:rPr lang="es-CO" dirty="0"/>
              <a:t>: API y Producto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877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Importar un API y un producto </a:t>
            </a:r>
            <a:r>
              <a:rPr lang="es-CO" dirty="0" err="1"/>
              <a:t>draft</a:t>
            </a:r>
            <a:endParaRPr lang="es-CO" dirty="0"/>
          </a:p>
          <a:p>
            <a:pPr lvl="1"/>
            <a:r>
              <a:rPr lang="es-CO" dirty="0"/>
              <a:t>Lanzar ciclo de vida del producto</a:t>
            </a:r>
          </a:p>
          <a:p>
            <a:pPr lvl="1"/>
            <a:endParaRPr lang="es-CO" dirty="0"/>
          </a:p>
          <a:p>
            <a:r>
              <a:rPr lang="es-CO" dirty="0"/>
              <a:t>Actividad:</a:t>
            </a:r>
          </a:p>
          <a:p>
            <a:pPr lvl="1"/>
            <a:r>
              <a:rPr lang="es-CO" dirty="0"/>
              <a:t>Ingresar a </a:t>
            </a:r>
            <a:r>
              <a:rPr lang="es-CO" dirty="0" err="1"/>
              <a:t>APIMgr</a:t>
            </a:r>
            <a:endParaRPr lang="es-CO" dirty="0"/>
          </a:p>
          <a:p>
            <a:pPr lvl="1"/>
            <a:r>
              <a:rPr lang="es-CO" dirty="0"/>
              <a:t>Seleccionar </a:t>
            </a:r>
          </a:p>
        </p:txBody>
      </p:sp>
    </p:spTree>
    <p:extLst>
      <p:ext uri="{BB962C8B-B14F-4D97-AF65-F5344CB8AC3E}">
        <p14:creationId xmlns:p14="http://schemas.microsoft.com/office/powerpoint/2010/main" val="91719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8585834" cy="4158647"/>
          </a:xfrm>
        </p:spPr>
        <p:txBody>
          <a:bodyPr/>
          <a:lstStyle/>
          <a:p>
            <a:r>
              <a:rPr lang="es-CO" dirty="0"/>
              <a:t>Usuario de acceso a APIC</a:t>
            </a:r>
          </a:p>
          <a:p>
            <a:pPr lvl="1"/>
            <a:r>
              <a:rPr lang="es-CO" dirty="0"/>
              <a:t>Usuario: </a:t>
            </a:r>
            <a:r>
              <a:rPr lang="es-CO" dirty="0" err="1"/>
              <a:t>tallerAdmin</a:t>
            </a:r>
            <a:endParaRPr lang="es-CO" dirty="0"/>
          </a:p>
          <a:p>
            <a:pPr lvl="1"/>
            <a:r>
              <a:rPr lang="es-CO" dirty="0" err="1"/>
              <a:t>Password</a:t>
            </a:r>
            <a:r>
              <a:rPr lang="es-CO" dirty="0"/>
              <a:t>: Transbank2</a:t>
            </a:r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  <a:p>
            <a:r>
              <a:rPr lang="es-CO" dirty="0"/>
              <a:t>Recursos</a:t>
            </a:r>
          </a:p>
          <a:p>
            <a:pPr lvl="1"/>
            <a:r>
              <a:rPr lang="es-CO" dirty="0"/>
              <a:t>GIT: </a:t>
            </a:r>
            <a:r>
              <a:rPr lang="es-CO" dirty="0">
                <a:hlinkClick r:id="rId2"/>
              </a:rPr>
              <a:t>https://git.vc-soft.com/jaimev/taller-apic</a:t>
            </a:r>
            <a:endParaRPr lang="es-CO" dirty="0"/>
          </a:p>
          <a:p>
            <a:pPr lvl="1"/>
            <a:r>
              <a:rPr lang="es-CO" dirty="0"/>
              <a:t>Descarga ZIP</a:t>
            </a:r>
          </a:p>
          <a:p>
            <a:pPr marL="457200" lvl="1" indent="0">
              <a:buNone/>
            </a:pPr>
            <a:r>
              <a:rPr lang="es-CO" sz="1400" dirty="0">
                <a:hlinkClick r:id="rId3"/>
              </a:rPr>
              <a:t>https://git.vc-soft.com/jaimev/taller-apic/repository/archive.zip?ref=master</a:t>
            </a:r>
            <a:r>
              <a:rPr lang="es-CO" sz="1400" dirty="0"/>
              <a:t> </a:t>
            </a:r>
            <a:endParaRPr lang="es-CO" dirty="0"/>
          </a:p>
          <a:p>
            <a:pPr lvl="1"/>
            <a:r>
              <a:rPr lang="es-CO" dirty="0"/>
              <a:t>Alternativa: clonar https://git.vc-soft.com/jaimev/taller-apic.git</a:t>
            </a:r>
          </a:p>
          <a:p>
            <a:pPr marL="914400" lvl="2" indent="0">
              <a:buNone/>
            </a:pPr>
            <a:r>
              <a:rPr lang="es-CO" dirty="0"/>
              <a:t>Solo directorio </a:t>
            </a:r>
            <a:r>
              <a:rPr lang="es-CO" sz="1050" dirty="0">
                <a:hlinkClick r:id="rId4"/>
              </a:rPr>
              <a:t>https://git.vc-soft.com/jaimev/taller-apic/tree/master/tallerDesarrollo</a:t>
            </a:r>
            <a:endParaRPr lang="es-CO" sz="1050" dirty="0"/>
          </a:p>
          <a:p>
            <a:pPr marL="457200" lvl="1" indent="0">
              <a:buNone/>
            </a:pPr>
            <a:endParaRPr lang="es-CO" dirty="0"/>
          </a:p>
        </p:txBody>
      </p:sp>
      <p:grpSp>
        <p:nvGrpSpPr>
          <p:cNvPr id="5" name="Group 4"/>
          <p:cNvGrpSpPr/>
          <p:nvPr/>
        </p:nvGrpSpPr>
        <p:grpSpPr>
          <a:xfrm>
            <a:off x="5151120" y="259079"/>
            <a:ext cx="3796664" cy="2996365"/>
            <a:chOff x="5151120" y="259079"/>
            <a:chExt cx="3796664" cy="2996365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120" y="259079"/>
              <a:ext cx="3796664" cy="29963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288280" y="2461260"/>
              <a:ext cx="1554480" cy="213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r>
                <a:rPr lang="es-CO" sz="1100" dirty="0">
                  <a:latin typeface="Abel" panose="02000506030000020004" pitchFamily="2" charset="0"/>
                  <a:cs typeface="Courier New" panose="02070309020205020404" pitchFamily="49" charset="0"/>
                </a:rPr>
                <a:t>Transbank2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88280" y="1973580"/>
              <a:ext cx="1554480" cy="213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l"/>
              <a:r>
                <a:rPr lang="es-CO" sz="1100" noProof="1">
                  <a:latin typeface="Abel" panose="02000506030000020004" pitchFamily="2" charset="0"/>
                  <a:cs typeface="Courier New" panose="02070309020205020404" pitchFamily="49" charset="0"/>
                </a:rPr>
                <a:t>tallerAdmin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635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Modificar el texto de la invitación a nuevo miembro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Objetivo:</a:t>
            </a:r>
          </a:p>
          <a:p>
            <a:pPr lvl="1"/>
            <a:r>
              <a:rPr lang="es-CO" dirty="0"/>
              <a:t>Importar un API y un producto </a:t>
            </a:r>
            <a:r>
              <a:rPr lang="es-CO" dirty="0" err="1"/>
              <a:t>draft</a:t>
            </a:r>
            <a:endParaRPr lang="es-CO" dirty="0"/>
          </a:p>
          <a:p>
            <a:pPr lvl="1"/>
            <a:r>
              <a:rPr lang="es-CO" dirty="0"/>
              <a:t>Lanzar ciclo de vida del producto</a:t>
            </a:r>
          </a:p>
          <a:p>
            <a:pPr lvl="1"/>
            <a:endParaRPr lang="es-CO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4" y="1838075"/>
            <a:ext cx="2667016" cy="29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25" y="2514599"/>
            <a:ext cx="2628224" cy="168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24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Esperar la validación y confirme carga de API </a:t>
            </a:r>
            <a:r>
              <a:rPr lang="es-CO" dirty="0" err="1"/>
              <a:t>draft</a:t>
            </a:r>
            <a:endParaRPr lang="es-CO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0" y="771616"/>
            <a:ext cx="3549328" cy="2754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11" y="3663984"/>
            <a:ext cx="4620714" cy="1417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931920" y="4291149"/>
            <a:ext cx="796834" cy="320040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3663" y="4118847"/>
            <a:ext cx="3595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activar el API, no se quiere crear Producto automático</a:t>
            </a:r>
          </a:p>
        </p:txBody>
      </p:sp>
    </p:spTree>
    <p:extLst>
      <p:ext uri="{BB962C8B-B14F-4D97-AF65-F5344CB8AC3E}">
        <p14:creationId xmlns:p14="http://schemas.microsoft.com/office/powerpoint/2010/main" val="102764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0" y="765084"/>
            <a:ext cx="3987512" cy="2420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97" y="711926"/>
            <a:ext cx="2814552" cy="3120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57" y="3763410"/>
            <a:ext cx="2936286" cy="126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447211" y="4284617"/>
            <a:ext cx="718458" cy="346166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9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25691" cy="1102519"/>
          </a:xfrm>
        </p:spPr>
        <p:txBody>
          <a:bodyPr/>
          <a:lstStyle/>
          <a:p>
            <a:r>
              <a:rPr lang="es-CO" dirty="0"/>
              <a:t>Ajustar Permisos a Rol desarrollador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630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Objetivo</a:t>
            </a:r>
          </a:p>
          <a:p>
            <a:pPr lvl="1"/>
            <a:r>
              <a:rPr lang="es-CO" dirty="0"/>
              <a:t>El rol desarrollador cuenta con demasiados privilegios</a:t>
            </a:r>
          </a:p>
          <a:p>
            <a:pPr lvl="1"/>
            <a:r>
              <a:rPr lang="es-CO" dirty="0"/>
              <a:t>Retirarle permisos de aprobación del ciclo de vida de Producto</a:t>
            </a:r>
          </a:p>
          <a:p>
            <a:pPr lvl="2"/>
            <a:r>
              <a:rPr lang="es-CO" dirty="0"/>
              <a:t>Revisar que logre solicitar </a:t>
            </a:r>
            <a:r>
              <a:rPr lang="es-CO" dirty="0" err="1"/>
              <a:t>Stage</a:t>
            </a:r>
            <a:r>
              <a:rPr lang="es-CO" dirty="0"/>
              <a:t> y </a:t>
            </a:r>
            <a:r>
              <a:rPr lang="es-CO" dirty="0" err="1"/>
              <a:t>Publish</a:t>
            </a:r>
            <a:r>
              <a:rPr lang="es-CO" dirty="0"/>
              <a:t> en el catálogo Pu</a:t>
            </a:r>
          </a:p>
          <a:p>
            <a:pPr lvl="1"/>
            <a:r>
              <a:rPr lang="es-CO" dirty="0"/>
              <a:t>Retirarle permiso de aprobación de APP de comercios</a:t>
            </a:r>
          </a:p>
          <a:p>
            <a:pPr lvl="1"/>
            <a:r>
              <a:rPr lang="es-CO" dirty="0"/>
              <a:t>Retirarle permiso de manejar </a:t>
            </a:r>
            <a:r>
              <a:rPr lang="es-CO" dirty="0" err="1"/>
              <a:t>APPs</a:t>
            </a:r>
            <a:r>
              <a:rPr lang="es-CO" dirty="0"/>
              <a:t> de comercios</a:t>
            </a:r>
          </a:p>
        </p:txBody>
      </p:sp>
    </p:spTree>
    <p:extLst>
      <p:ext uri="{BB962C8B-B14F-4D97-AF65-F5344CB8AC3E}">
        <p14:creationId xmlns:p14="http://schemas.microsoft.com/office/powerpoint/2010/main" val="427504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Revisar y retirar los permisos solicitados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9" y="730250"/>
            <a:ext cx="361576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758983"/>
            <a:ext cx="3910807" cy="405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98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Ingresar con usuario y revisar comportamiento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Utilizar usuario “taller” contraseña “Transbank1”</a:t>
            </a:r>
          </a:p>
          <a:p>
            <a:pPr lvl="1"/>
            <a:r>
              <a:rPr lang="es-CO" dirty="0"/>
              <a:t>Cambiar a que sea usuario tipo desarrollador</a:t>
            </a:r>
          </a:p>
          <a:p>
            <a:pPr lvl="1"/>
            <a:r>
              <a:rPr lang="es-CO" dirty="0"/>
              <a:t>Ingresar y comprobar capacidad de solicitar </a:t>
            </a:r>
            <a:r>
              <a:rPr lang="es-CO" dirty="0" err="1"/>
              <a:t>Stage</a:t>
            </a:r>
            <a:r>
              <a:rPr lang="es-CO" dirty="0"/>
              <a:t> / </a:t>
            </a:r>
            <a:r>
              <a:rPr lang="es-CO" dirty="0" err="1"/>
              <a:t>Publish</a:t>
            </a:r>
            <a:endParaRPr lang="es-CO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9" y="1756529"/>
            <a:ext cx="2111692" cy="252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72628"/>
            <a:ext cx="5614988" cy="124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67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Aplicar </a:t>
            </a:r>
            <a:r>
              <a:rPr lang="es-CO" dirty="0" err="1"/>
              <a:t>Fix</a:t>
            </a:r>
            <a:br>
              <a:rPr lang="es-CO" dirty="0"/>
            </a:br>
            <a:r>
              <a:rPr lang="es-CO" dirty="0"/>
              <a:t>APIC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58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Pasos de instalación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9" y="736600"/>
            <a:ext cx="3270682" cy="4159250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59996"/>
            <a:ext cx="3454400" cy="3318366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4450" y="839638"/>
            <a:ext cx="5073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>
                <a:latin typeface="Abel" panose="02000506030000020004" pitchFamily="2" charset="0"/>
                <a:hlinkClick r:id="rId4"/>
              </a:rPr>
              <a:t>https://git.tools.tbk.cl/projects/APIC/repos/apic2018419/browse</a:t>
            </a:r>
            <a:endParaRPr lang="es-CO" sz="1400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92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1880" y="654537"/>
            <a:ext cx="5246894" cy="4158647"/>
          </a:xfrm>
        </p:spPr>
        <p:txBody>
          <a:bodyPr/>
          <a:lstStyle/>
          <a:p>
            <a:r>
              <a:rPr lang="es-CO" dirty="0"/>
              <a:t>Artefactos requeridos</a:t>
            </a:r>
          </a:p>
          <a:p>
            <a:pPr lvl="1"/>
            <a:r>
              <a:rPr lang="es-CO" sz="1600" dirty="0"/>
              <a:t>Acceso a </a:t>
            </a:r>
            <a:r>
              <a:rPr lang="es-CO" sz="1600" dirty="0" err="1"/>
              <a:t>cluster</a:t>
            </a:r>
            <a:r>
              <a:rPr lang="es-CO" sz="1600" dirty="0"/>
              <a:t> EKS.</a:t>
            </a:r>
          </a:p>
          <a:p>
            <a:pPr lvl="1"/>
            <a:r>
              <a:rPr lang="es-CO" sz="1600" dirty="0"/>
              <a:t>Elementos de instalación inicial del ambiente IBM API Connect.</a:t>
            </a:r>
          </a:p>
          <a:p>
            <a:pPr lvl="1"/>
            <a:r>
              <a:rPr lang="es-CO" sz="1600" dirty="0"/>
              <a:t>Permisos de instalación o ejecución de los siguientes comandos (</a:t>
            </a:r>
            <a:r>
              <a:rPr lang="es-CO" sz="1600" dirty="0" err="1"/>
              <a:t>apicup</a:t>
            </a:r>
            <a:r>
              <a:rPr lang="es-CO" sz="1600" dirty="0"/>
              <a:t>, </a:t>
            </a:r>
            <a:r>
              <a:rPr lang="es-CO" sz="1600" dirty="0" err="1"/>
              <a:t>kubectl</a:t>
            </a:r>
            <a:r>
              <a:rPr lang="es-CO" sz="1600" dirty="0"/>
              <a:t>, </a:t>
            </a:r>
            <a:r>
              <a:rPr lang="es-CO" sz="1600" dirty="0" err="1"/>
              <a:t>aws</a:t>
            </a:r>
            <a:r>
              <a:rPr lang="es-CO" sz="1600" dirty="0"/>
              <a:t>, </a:t>
            </a:r>
            <a:r>
              <a:rPr lang="es-CO" sz="1600" dirty="0" err="1"/>
              <a:t>helm</a:t>
            </a:r>
            <a:r>
              <a:rPr lang="es-CO" sz="1600" dirty="0"/>
              <a:t>, </a:t>
            </a:r>
            <a:r>
              <a:rPr lang="es-CO" sz="1600" dirty="0" err="1"/>
              <a:t>git</a:t>
            </a:r>
            <a:r>
              <a:rPr lang="es-CO" sz="1600" dirty="0"/>
              <a:t>, </a:t>
            </a:r>
            <a:r>
              <a:rPr lang="es-CO" sz="1600" dirty="0" err="1"/>
              <a:t>python</a:t>
            </a:r>
            <a:r>
              <a:rPr lang="es-CO" sz="1600" dirty="0"/>
              <a:t> 2.7)</a:t>
            </a:r>
          </a:p>
          <a:p>
            <a:pPr lvl="1"/>
            <a:r>
              <a:rPr lang="es-CO" sz="1600" dirty="0"/>
              <a:t>El ambiente IBM API Connect se debe encontrar en total funcionamiento.</a:t>
            </a:r>
          </a:p>
          <a:p>
            <a:pPr lvl="1"/>
            <a:r>
              <a:rPr lang="es-CO" sz="1600" dirty="0"/>
              <a:t>Permisos de clone, </a:t>
            </a:r>
            <a:r>
              <a:rPr lang="es-CO" sz="1600" dirty="0" err="1"/>
              <a:t>push</a:t>
            </a:r>
            <a:r>
              <a:rPr lang="es-CO" sz="1600" dirty="0"/>
              <a:t> y </a:t>
            </a:r>
            <a:r>
              <a:rPr lang="es-CO" sz="1600" dirty="0" err="1"/>
              <a:t>pull</a:t>
            </a:r>
            <a:r>
              <a:rPr lang="es-CO" sz="1600" dirty="0"/>
              <a:t> en repositorio GIT del ambiente.</a:t>
            </a:r>
          </a:p>
          <a:p>
            <a:pPr lvl="1"/>
            <a:r>
              <a:rPr lang="es-CO" sz="1600" dirty="0"/>
              <a:t>Imágenes de nueva versión de firmware.</a:t>
            </a:r>
          </a:p>
          <a:p>
            <a:pPr lvl="1"/>
            <a:r>
              <a:rPr lang="es-CO" sz="1600" dirty="0" err="1"/>
              <a:t>Apicup</a:t>
            </a:r>
            <a:r>
              <a:rPr lang="es-CO" sz="1600" dirty="0"/>
              <a:t> correspondiente a la versión actual y nueva.</a:t>
            </a:r>
          </a:p>
          <a:p>
            <a:pPr lvl="1"/>
            <a:endParaRPr lang="es-C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6" y="822959"/>
            <a:ext cx="3036143" cy="3885609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91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Elementos a Instalar</a:t>
            </a:r>
          </a:p>
          <a:p>
            <a:pPr lvl="1"/>
            <a:r>
              <a:rPr lang="es-CO" dirty="0" err="1"/>
              <a:t>Kubectl</a:t>
            </a:r>
            <a:r>
              <a:rPr lang="es-CO" dirty="0"/>
              <a:t> </a:t>
            </a:r>
          </a:p>
          <a:p>
            <a:pPr lvl="1"/>
            <a:r>
              <a:rPr lang="es-CO" dirty="0">
                <a:hlinkClick r:id="rId2"/>
              </a:rPr>
              <a:t>https://docs.aws.amazon.com/eks/latest/userguide/install-kubectl.html</a:t>
            </a:r>
            <a:endParaRPr lang="es-CO" dirty="0"/>
          </a:p>
          <a:p>
            <a:pPr lvl="1"/>
            <a:r>
              <a:rPr lang="es-CO" dirty="0"/>
              <a:t>En </a:t>
            </a:r>
            <a:r>
              <a:rPr lang="es-CO" dirty="0" err="1"/>
              <a:t>Window</a:t>
            </a:r>
            <a:r>
              <a:rPr lang="es-CO" dirty="0"/>
              <a:t> </a:t>
            </a:r>
            <a:r>
              <a:rPr lang="es-CO" dirty="0">
                <a:hlinkClick r:id="rId3"/>
              </a:rPr>
              <a:t>https://kubernetes.io/docs/tasks/tools/install-kubectl/#install-kubectl-on-windows</a:t>
            </a:r>
            <a:endParaRPr lang="es-CO" dirty="0"/>
          </a:p>
          <a:p>
            <a:pPr lvl="1"/>
            <a:endParaRPr lang="es-CO" dirty="0"/>
          </a:p>
          <a:p>
            <a:r>
              <a:rPr lang="es-CO" dirty="0"/>
              <a:t>AWS CLI</a:t>
            </a:r>
          </a:p>
          <a:p>
            <a:pPr lvl="1"/>
            <a:r>
              <a:rPr lang="es-CO" dirty="0" err="1"/>
              <a:t>Aws</a:t>
            </a:r>
            <a:r>
              <a:rPr lang="es-CO" dirty="0"/>
              <a:t> CLI </a:t>
            </a:r>
          </a:p>
          <a:p>
            <a:pPr lvl="1"/>
            <a:r>
              <a:rPr lang="es-CO" dirty="0">
                <a:hlinkClick r:id="rId4"/>
              </a:rPr>
              <a:t>https://docs.aws.amazon.com/cli/latest/userguide/install-windows.html</a:t>
            </a:r>
            <a:endParaRPr lang="es-CO" dirty="0"/>
          </a:p>
          <a:p>
            <a:pPr lvl="1"/>
            <a:r>
              <a:rPr lang="es-CO" dirty="0">
                <a:hlinkClick r:id="rId5"/>
              </a:rPr>
              <a:t>https://s3.amazonaws.com/aws-cli/AWSCLI64PY3.msi</a:t>
            </a:r>
            <a:r>
              <a:rPr lang="es-CO" dirty="0"/>
              <a:t> </a:t>
            </a:r>
          </a:p>
          <a:p>
            <a:endParaRPr lang="es-CO" dirty="0"/>
          </a:p>
          <a:p>
            <a:r>
              <a:rPr lang="es-CO" dirty="0"/>
              <a:t>APIC</a:t>
            </a:r>
          </a:p>
          <a:p>
            <a:pPr lvl="1"/>
            <a:r>
              <a:rPr lang="es-CO" dirty="0">
                <a:hlinkClick r:id="rId6"/>
              </a:rPr>
              <a:t>http://www.vc-soft.com/downloads/IBM-APIC/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051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 GIT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651" y="707390"/>
            <a:ext cx="3007157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765" y="152400"/>
            <a:ext cx="3662489" cy="483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63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Revisión de </a:t>
            </a:r>
            <a:r>
              <a:rPr lang="es-CO" dirty="0" err="1"/>
              <a:t>Backups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Backups</a:t>
            </a:r>
            <a:r>
              <a:rPr lang="es-CO" dirty="0"/>
              <a:t> internos</a:t>
            </a:r>
          </a:p>
          <a:p>
            <a:endParaRPr lang="es-CO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597" y="1130935"/>
            <a:ext cx="4373245" cy="51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93219"/>
            <a:ext cx="8501698" cy="53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11268"/>
            <a:ext cx="9035098" cy="107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37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Fix</a:t>
            </a:r>
            <a:r>
              <a:rPr lang="es-CO"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Descargar imágenes Docker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Descargar </a:t>
            </a:r>
            <a:r>
              <a:rPr lang="es-CO" b="1" dirty="0" err="1"/>
              <a:t>apicup</a:t>
            </a:r>
            <a:endParaRPr lang="es-CO" b="1" dirty="0"/>
          </a:p>
          <a:p>
            <a:endParaRPr lang="es-CO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080" y="1107440"/>
            <a:ext cx="5486400" cy="129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347085"/>
            <a:ext cx="5486400" cy="97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0025" y="4104005"/>
            <a:ext cx="233807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2549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Nuevo registro de Imágenes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2517" y="654050"/>
            <a:ext cx="4597065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139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Ejecución de APICUP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145" y="1324151"/>
            <a:ext cx="7323809" cy="28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984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Ejecutar cambio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46917"/>
            <a:ext cx="8534924" cy="1593363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mgmt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mgmt_debug_upgrade.log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als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analytics_debug_upgrade.log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ptl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portal_debug_upgrade.log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apicup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subsys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gwy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--debug &amp;&gt; gwy_debug_upgrade.log</a:t>
            </a:r>
            <a:endParaRPr lang="es-CO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O" dirty="0">
              <a:solidFill>
                <a:srgbClr val="92D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73" y="2800668"/>
            <a:ext cx="2846387" cy="112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" y="2560320"/>
            <a:ext cx="24352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Desasociar y volver a asociar Analítica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r="25696" b="12509"/>
          <a:stretch/>
        </p:blipFill>
        <p:spPr bwMode="auto">
          <a:xfrm>
            <a:off x="4295775" y="2687278"/>
            <a:ext cx="4170045" cy="217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61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Actualizar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Actualizar todas las definiciones en GIT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¿Listo? </a:t>
            </a:r>
          </a:p>
          <a:p>
            <a:pPr lvl="1"/>
            <a:r>
              <a:rPr lang="es-CO" dirty="0"/>
              <a:t>Faltan los DataPower 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TextBox 3"/>
          <p:cNvSpPr txBox="1"/>
          <p:nvPr/>
        </p:nvSpPr>
        <p:spPr>
          <a:xfrm>
            <a:off x="1249680" y="1386840"/>
            <a:ext cx="6568440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-m “Actualización a FIX 2018.4.2.x"</a:t>
            </a:r>
          </a:p>
          <a:p>
            <a:pPr algn="l"/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git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push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origin</a:t>
            </a:r>
            <a:r>
              <a:rPr lang="es-CO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DEV</a:t>
            </a:r>
          </a:p>
        </p:txBody>
      </p:sp>
      <p:sp>
        <p:nvSpPr>
          <p:cNvPr id="5" name="Explosion 2 4"/>
          <p:cNvSpPr/>
          <p:nvPr/>
        </p:nvSpPr>
        <p:spPr>
          <a:xfrm>
            <a:off x="6256020" y="1969978"/>
            <a:ext cx="2987040" cy="944880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s-CO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</a:t>
            </a:r>
            <a:endParaRPr lang="es-CO" sz="11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4" y="2649624"/>
            <a:ext cx="3916146" cy="4987751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62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Taller</a:t>
            </a:r>
            <a:br>
              <a:rPr lang="es-CO" dirty="0"/>
            </a:br>
            <a:r>
              <a:rPr lang="es-CO" dirty="0"/>
              <a:t>Revisión </a:t>
            </a:r>
            <a:r>
              <a:rPr lang="es-CO" sz="2000" dirty="0"/>
              <a:t>documentación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734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inicial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3524250" cy="4158647"/>
          </a:xfrm>
        </p:spPr>
        <p:txBody>
          <a:bodyPr/>
          <a:lstStyle/>
          <a:p>
            <a:r>
              <a:rPr lang="es-CO" dirty="0"/>
              <a:t>Objetivo</a:t>
            </a:r>
            <a:endParaRPr lang="es-CO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CO" dirty="0"/>
              <a:t>Conocer la documentación oficial de producto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s-CO" sz="1800" dirty="0"/>
              <a:t>Identificar y revisar documentación de producto y de la instalación</a:t>
            </a:r>
          </a:p>
          <a:p>
            <a:endParaRPr lang="es-CO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50" y="662305"/>
            <a:ext cx="5212290" cy="40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650983"/>
            <a:ext cx="771281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s-CO" sz="1600" dirty="0">
                <a:latin typeface="Abel" panose="02000506030000020004" pitchFamily="2" charset="0"/>
                <a:hlinkClick r:id="rId3"/>
              </a:rPr>
              <a:t>https://www.ibm.com/support/knowledgecenter/SSMNED_2018/mapfiles/getting_started.html</a:t>
            </a:r>
            <a:endParaRPr lang="es-CO" sz="1600" dirty="0">
              <a:latin typeface="Abel" panose="02000506030000020004" pitchFamily="2" charset="0"/>
            </a:endParaRPr>
          </a:p>
          <a:p>
            <a:pPr algn="l"/>
            <a:endParaRPr lang="es-CO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Confluence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2419350" cy="4158647"/>
          </a:xfrm>
        </p:spPr>
        <p:txBody>
          <a:bodyPr/>
          <a:lstStyle/>
          <a:p>
            <a:r>
              <a:rPr lang="es-CO" sz="1600" dirty="0"/>
              <a:t>Arquitectura Tecnológica</a:t>
            </a:r>
          </a:p>
          <a:p>
            <a:pPr lvl="1"/>
            <a:r>
              <a:rPr lang="es-CO" sz="1400" dirty="0"/>
              <a:t>APIC Implantación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80" y="568788"/>
            <a:ext cx="6311814" cy="421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88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10451" cy="1102519"/>
          </a:xfrm>
        </p:spPr>
        <p:txBody>
          <a:bodyPr/>
          <a:lstStyle/>
          <a:p>
            <a:r>
              <a:rPr lang="es-CO" dirty="0"/>
              <a:t>Taller</a:t>
            </a:r>
            <a:br>
              <a:rPr lang="es-CO" dirty="0"/>
            </a:br>
            <a:r>
              <a:rPr lang="es-CO" dirty="0"/>
              <a:t>Ingreso </a:t>
            </a:r>
            <a:r>
              <a:rPr lang="es-CO" dirty="0" err="1"/>
              <a:t>CloudMgr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539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Documentación Instalación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" y="707390"/>
            <a:ext cx="5154798" cy="313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23" y="3186112"/>
            <a:ext cx="31908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658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Actividades Administrativas y Elementos APIC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1" y="737870"/>
            <a:ext cx="2446617" cy="41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49" y="1074419"/>
            <a:ext cx="4681094" cy="375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289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DPOD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07" y="654050"/>
            <a:ext cx="5230685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956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Knowledge</a:t>
            </a:r>
            <a:r>
              <a:rPr lang="es-CO" dirty="0"/>
              <a:t> Center DPOD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46" y="654050"/>
            <a:ext cx="5105407" cy="4159250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RightFacing"/>
            <a:lightRig rig="threePt" dir="t"/>
          </a:scene3d>
          <a:sp3d z="12700" extrusionH="127000" contourW="12700">
            <a:extrusionClr>
              <a:srgbClr val="D7D7D7"/>
            </a:extrusionClr>
            <a:contourClr>
              <a:schemeClr val="tx1">
                <a:lumMod val="50000"/>
                <a:lumOff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098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" y="609405"/>
            <a:ext cx="6640830" cy="190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1" y="2145356"/>
            <a:ext cx="7486332" cy="292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601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Taller </a:t>
            </a:r>
            <a:br>
              <a:rPr lang="es-CO" dirty="0"/>
            </a:br>
            <a:r>
              <a:rPr lang="es-CO" dirty="0"/>
              <a:t>APIC CLI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9031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APIC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Realizar operaciones administrativas por línea de comando</a:t>
            </a:r>
          </a:p>
          <a:p>
            <a:pPr lvl="1"/>
            <a:r>
              <a:rPr lang="es-CO" dirty="0"/>
              <a:t>Descargar APIC</a:t>
            </a:r>
          </a:p>
          <a:p>
            <a:pPr lvl="1"/>
            <a:r>
              <a:rPr lang="es-CO" dirty="0"/>
              <a:t>Ejecutar APIC </a:t>
            </a:r>
            <a:r>
              <a:rPr lang="es-CO" dirty="0" err="1"/>
              <a:t>login</a:t>
            </a:r>
            <a:endParaRPr lang="es-CO" dirty="0"/>
          </a:p>
        </p:txBody>
      </p:sp>
      <p:sp>
        <p:nvSpPr>
          <p:cNvPr id="7" name="Rectangle 6"/>
          <p:cNvSpPr/>
          <p:nvPr/>
        </p:nvSpPr>
        <p:spPr>
          <a:xfrm>
            <a:off x="1064625" y="1748184"/>
            <a:ext cx="4218670" cy="17235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PS C:\Users\jaime_000&gt;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login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API Connect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credentials</a:t>
            </a:r>
            <a:endParaRPr lang="es-CO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Server? 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apim.apic.dev1.tbk.cl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Realm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provider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/default-idp-2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Username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tallerAdmin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Password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</a:t>
            </a:r>
          </a:p>
          <a:p>
            <a:pPr algn="l"/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Logged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into</a:t>
            </a:r>
            <a:r>
              <a:rPr lang="es-CO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apim.apic.dev1.tbk.cl </a:t>
            </a:r>
            <a:r>
              <a:rPr lang="es-CO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successfully</a:t>
            </a:r>
            <a:endParaRPr lang="es-CO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l"/>
            <a:br>
              <a:rPr lang="es-CO" sz="1100" dirty="0">
                <a:solidFill>
                  <a:schemeClr val="bg1">
                    <a:lumMod val="85000"/>
                  </a:schemeClr>
                </a:solidFill>
              </a:rPr>
            </a:br>
            <a:endParaRPr lang="es-CO" dirty="0">
              <a:solidFill>
                <a:schemeClr val="bg1">
                  <a:lumMod val="85000"/>
                </a:schemeClr>
              </a:solidFill>
              <a:effectLst/>
              <a:latin typeface="DIN Offc"/>
              <a:ea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4624" y="3704113"/>
            <a:ext cx="5884815" cy="261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drafts:list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--server apim.apic.dev1.tbk.cl --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org</a:t>
            </a:r>
            <a:r>
              <a:rPr lang="es-CO" sz="11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100" dirty="0" err="1">
                <a:solidFill>
                  <a:srgbClr val="A6F785"/>
                </a:solidFill>
                <a:latin typeface="Consolas" panose="020B0609020204030204" pitchFamily="49" charset="0"/>
              </a:rPr>
              <a:t>transbank</a:t>
            </a:r>
            <a:endParaRPr lang="es-CO" sz="1100" dirty="0">
              <a:solidFill>
                <a:srgbClr val="A6F78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40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50936"/>
            <a:ext cx="8534400" cy="296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495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853" y="1813497"/>
            <a:ext cx="8458198" cy="12366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noAutofit/>
          </a:bodyPr>
          <a:lstStyle/>
          <a:p>
            <a:pPr algn="l"/>
            <a:endParaRPr lang="es-CO" dirty="0">
              <a:solidFill>
                <a:schemeClr val="bg1">
                  <a:lumMod val="85000"/>
                </a:schemeClr>
              </a:solidFill>
              <a:effectLst/>
              <a:latin typeface="DIN Offc"/>
              <a:ea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Obtenga la lista de organizaciones actuales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pPr marL="0" indent="0">
              <a:buNone/>
            </a:pP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apic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consumer-orgs:list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 -c publico -o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transbank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-s https://apim.apic.dev1.tbk.cl/  --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format</a:t>
            </a:r>
            <a:r>
              <a:rPr lang="es-CO" sz="1200" dirty="0">
                <a:solidFill>
                  <a:srgbClr val="A6F785"/>
                </a:solidFill>
                <a:latin typeface="Consolas" panose="020B0609020204030204" pitchFamily="49" charset="0"/>
              </a:rPr>
              <a:t> </a:t>
            </a:r>
            <a:r>
              <a:rPr lang="es-CO" sz="1200" dirty="0" err="1">
                <a:solidFill>
                  <a:srgbClr val="A6F785"/>
                </a:solidFill>
                <a:latin typeface="Consolas" panose="020B0609020204030204" pitchFamily="49" charset="0"/>
              </a:rPr>
              <a:t>json</a:t>
            </a:r>
            <a:endParaRPr lang="es-CO" sz="1200" dirty="0">
              <a:solidFill>
                <a:srgbClr val="A6F785"/>
              </a:solidFill>
              <a:latin typeface="Consolas" panose="020B0609020204030204" pitchFamily="49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127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Ajustes </a:t>
            </a:r>
            <a:br>
              <a:rPr lang="es-CO" dirty="0"/>
            </a:br>
            <a:r>
              <a:rPr lang="es-CO" dirty="0"/>
              <a:t>Portal Consumidores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207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Entidades gobernadas en API Connect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3" y="654050"/>
            <a:ext cx="352956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9175" y="316492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ttrocento Sans" panose="020B05020500000200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Catálogos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92835" y="3486627"/>
            <a:ext cx="1155190" cy="180498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2835" y="3019425"/>
            <a:ext cx="1155190" cy="188357"/>
          </a:xfrm>
          <a:prstGeom prst="straightConnector1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3" name="Rounded Rectangle 2"/>
          <p:cNvSpPr/>
          <p:nvPr/>
        </p:nvSpPr>
        <p:spPr>
          <a:xfrm>
            <a:off x="3985260" y="876300"/>
            <a:ext cx="3108960" cy="807720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38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Administración Portal </a:t>
            </a:r>
            <a:r>
              <a:rPr lang="es-CO" dirty="0" err="1"/>
              <a:t>Developers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93406"/>
            <a:ext cx="8534400" cy="388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71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43" y="654050"/>
            <a:ext cx="6999013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223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95730"/>
            <a:ext cx="8534400" cy="267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52400" y="2565400"/>
            <a:ext cx="3517900" cy="1352550"/>
          </a:xfrm>
          <a:prstGeom prst="roundRect">
            <a:avLst>
              <a:gd name="adj" fmla="val 8260"/>
            </a:avLst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64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Code</a:t>
            </a:r>
            <a:r>
              <a:rPr lang="es-CO" dirty="0"/>
              <a:t> </a:t>
            </a:r>
            <a:r>
              <a:rPr lang="es-CO" dirty="0" err="1"/>
              <a:t>Snippets</a:t>
            </a:r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24" y="837935"/>
            <a:ext cx="6096851" cy="37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275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Comentarios Finales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97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Comentarios de cierre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Comentarios y sugerencias al correo:</a:t>
            </a:r>
          </a:p>
          <a:p>
            <a:pPr lvl="1"/>
            <a:r>
              <a:rPr lang="en-US" u="sng" dirty="0">
                <a:hlinkClick r:id="rId2"/>
              </a:rPr>
              <a:t>taller-apic@vc-soft.com</a:t>
            </a:r>
            <a:endParaRPr lang="en-US" u="sng" dirty="0"/>
          </a:p>
          <a:p>
            <a:pPr lvl="1"/>
            <a:endParaRPr lang="en-US" u="sng" dirty="0"/>
          </a:p>
          <a:p>
            <a:r>
              <a:rPr lang="en-US" dirty="0" err="1"/>
              <a:t>Encuesta</a:t>
            </a:r>
            <a:r>
              <a:rPr lang="en-US" dirty="0"/>
              <a:t>:</a:t>
            </a:r>
          </a:p>
          <a:p>
            <a:pPr lvl="1"/>
            <a:r>
              <a:rPr lang="es-CO" dirty="0">
                <a:hlinkClick r:id="rId3"/>
              </a:rPr>
              <a:t>https://forms.gle/BDSjsA8ZTuZqcYMs6</a:t>
            </a:r>
            <a:r>
              <a:rPr lang="es-CO" dirty="0"/>
              <a:t>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38" y="701040"/>
            <a:ext cx="3634147" cy="420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550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1781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Santiago, Chile</a:t>
            </a: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Ingresar a </a:t>
            </a:r>
            <a:r>
              <a:rPr lang="es-CO" dirty="0" err="1"/>
              <a:t>CloudManager</a:t>
            </a:r>
            <a:endParaRPr lang="es-CO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60" y="654050"/>
            <a:ext cx="475418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268" y="4679616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https://cloud.apic.dev1.tbk.cl/admin/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61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Recursos en API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Repositorio de Usuarios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4" y="1239898"/>
            <a:ext cx="7157720" cy="319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5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80122"/>
            <a:ext cx="8534400" cy="3707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12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549" y="2919475"/>
            <a:ext cx="2010451" cy="1102519"/>
          </a:xfrm>
        </p:spPr>
        <p:txBody>
          <a:bodyPr/>
          <a:lstStyle/>
          <a:p>
            <a:r>
              <a:rPr lang="es-CO" dirty="0"/>
              <a:t>Taller</a:t>
            </a:r>
            <a:br>
              <a:rPr lang="es-CO" dirty="0"/>
            </a:br>
            <a:r>
              <a:rPr lang="es-CO" dirty="0"/>
              <a:t>Crear usuario</a:t>
            </a:r>
            <a:br>
              <a:rPr lang="es-CO" dirty="0"/>
            </a:br>
            <a:r>
              <a:rPr lang="es-CO" dirty="0" err="1"/>
              <a:t>APIMgr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281878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</a:ln>
      </a:spPr>
      <a:bodyPr rtlCol="0" anchor="ctr">
        <a:noAutofit/>
      </a:bodyPr>
      <a:lstStyle>
        <a:defPPr algn="ctr">
          <a:defRPr sz="11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2700">
          <a:solidFill>
            <a:srgbClr val="7F98D7"/>
          </a:solidFill>
          <a:tailEnd type="arrow"/>
        </a:ln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none" rtlCol="0">
        <a:spAutoFit/>
      </a:bodyPr>
      <a:lstStyle>
        <a:defPPr algn="l">
          <a:defRPr sz="105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194760</TotalTime>
  <Words>1053</Words>
  <Application>Microsoft Macintosh PowerPoint</Application>
  <PresentationFormat>On-screen Show (16:9)</PresentationFormat>
  <Paragraphs>194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Abel</vt:lpstr>
      <vt:lpstr>Arial</vt:lpstr>
      <vt:lpstr>Calibri</vt:lpstr>
      <vt:lpstr>Consolas</vt:lpstr>
      <vt:lpstr>DIN Offc</vt:lpstr>
      <vt:lpstr>Eras Bold ITC</vt:lpstr>
      <vt:lpstr>Gill Sans Ultra Bold</vt:lpstr>
      <vt:lpstr>Quattrocento Sans</vt:lpstr>
      <vt:lpstr>Tahoma</vt:lpstr>
      <vt:lpstr>Times New Roman</vt:lpstr>
      <vt:lpstr>Wingdings</vt:lpstr>
      <vt:lpstr>Diseño personalizado</vt:lpstr>
      <vt:lpstr>PowerPoint Presentation</vt:lpstr>
      <vt:lpstr>Usuario</vt:lpstr>
      <vt:lpstr>PowerPoint Presentation</vt:lpstr>
      <vt:lpstr>Taller Ingreso CloudMgr</vt:lpstr>
      <vt:lpstr>Entidades gobernadas en API Connect</vt:lpstr>
      <vt:lpstr>Ingresar a CloudManager</vt:lpstr>
      <vt:lpstr>Recursos en API Cloud</vt:lpstr>
      <vt:lpstr>PowerPoint Presentation</vt:lpstr>
      <vt:lpstr>Taller Crear usuario APIMgr</vt:lpstr>
      <vt:lpstr>Invitar un usuario</vt:lpstr>
      <vt:lpstr>Invitar un usuario</vt:lpstr>
      <vt:lpstr>Asignar mail y Rol</vt:lpstr>
      <vt:lpstr>Usuario Finaliza su registro</vt:lpstr>
      <vt:lpstr>Activación directa por administrador</vt:lpstr>
      <vt:lpstr>Abrir el link en Ventana Incógnita</vt:lpstr>
      <vt:lpstr>Modificar texto de Notificaciones</vt:lpstr>
      <vt:lpstr>Modificar el texto de la invitación a nuevo miembro</vt:lpstr>
      <vt:lpstr>Importar drafts: API y Producto</vt:lpstr>
      <vt:lpstr>Modificar el texto de la invitación a nuevo miembro</vt:lpstr>
      <vt:lpstr>Modificar el texto de la invitación a nuevo miembro</vt:lpstr>
      <vt:lpstr>Esperar la validación y confirme carga de API draft</vt:lpstr>
      <vt:lpstr>PowerPoint Presentation</vt:lpstr>
      <vt:lpstr>Ajustar Permisos a Rol desarrollador</vt:lpstr>
      <vt:lpstr>PowerPoint Presentation</vt:lpstr>
      <vt:lpstr>Revisar y retirar los permisos solicitados</vt:lpstr>
      <vt:lpstr>Ingresar con usuario y revisar comportamiento</vt:lpstr>
      <vt:lpstr>Aplicar Fix APIC</vt:lpstr>
      <vt:lpstr>Pasos de instalación</vt:lpstr>
      <vt:lpstr>PowerPoint Presentation</vt:lpstr>
      <vt:lpstr>Contenido GIT</vt:lpstr>
      <vt:lpstr>Revisión de Backups</vt:lpstr>
      <vt:lpstr>Fix Central</vt:lpstr>
      <vt:lpstr>Nuevo registro de Imágenes</vt:lpstr>
      <vt:lpstr>Ejecución de APICUP</vt:lpstr>
      <vt:lpstr>Ejecutar cambio</vt:lpstr>
      <vt:lpstr>Actualizar GIT</vt:lpstr>
      <vt:lpstr>Taller Revisión documentación</vt:lpstr>
      <vt:lpstr>Taller inicial</vt:lpstr>
      <vt:lpstr>Confluence</vt:lpstr>
      <vt:lpstr>Documentación Instalación</vt:lpstr>
      <vt:lpstr>Actividades Administrativas y Elementos APIC</vt:lpstr>
      <vt:lpstr>DPOD</vt:lpstr>
      <vt:lpstr>Knowledge Center DPOD</vt:lpstr>
      <vt:lpstr>PowerPoint Presentation</vt:lpstr>
      <vt:lpstr>Taller  APIC CLI</vt:lpstr>
      <vt:lpstr>Taller APIC</vt:lpstr>
      <vt:lpstr>PowerPoint Presentation</vt:lpstr>
      <vt:lpstr>Taller</vt:lpstr>
      <vt:lpstr>Ajustes  Portal Consumidores</vt:lpstr>
      <vt:lpstr>Administración Portal Developers</vt:lpstr>
      <vt:lpstr>PowerPoint Presentation</vt:lpstr>
      <vt:lpstr>PowerPoint Presentation</vt:lpstr>
      <vt:lpstr>Code Snippets</vt:lpstr>
      <vt:lpstr>Comentarios Finales</vt:lpstr>
      <vt:lpstr>Comentarios de cierre</vt:lpstr>
      <vt:lpstr>PowerPoint Presentation</vt:lpstr>
    </vt:vector>
  </TitlesOfParts>
  <Company>VCSOFT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Conceptos APIC y Administración de la plataforma-Talleres</dc:title>
  <dc:creator>jaimev@vc-soft.com</dc:creator>
  <cp:keywords>APIC;VCSOFT;Admin</cp:keywords>
  <cp:lastModifiedBy>jaimeValencia</cp:lastModifiedBy>
  <cp:revision>1179</cp:revision>
  <dcterms:created xsi:type="dcterms:W3CDTF">2008-07-03T15:15:46Z</dcterms:created>
  <dcterms:modified xsi:type="dcterms:W3CDTF">2022-03-29T14:39:06Z</dcterms:modified>
</cp:coreProperties>
</file>